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9"/>
  </p:notesMasterIdLst>
  <p:handoutMasterIdLst>
    <p:handoutMasterId r:id="rId50"/>
  </p:handoutMasterIdLst>
  <p:sldIdLst>
    <p:sldId id="394" r:id="rId4"/>
    <p:sldId id="395" r:id="rId5"/>
    <p:sldId id="491" r:id="rId6"/>
    <p:sldId id="563" r:id="rId7"/>
    <p:sldId id="492" r:id="rId8"/>
    <p:sldId id="531" r:id="rId9"/>
    <p:sldId id="542" r:id="rId10"/>
    <p:sldId id="530" r:id="rId11"/>
    <p:sldId id="583" r:id="rId12"/>
    <p:sldId id="494" r:id="rId13"/>
    <p:sldId id="508" r:id="rId14"/>
    <p:sldId id="564" r:id="rId15"/>
    <p:sldId id="495" r:id="rId16"/>
    <p:sldId id="514" r:id="rId17"/>
    <p:sldId id="515" r:id="rId18"/>
    <p:sldId id="541" r:id="rId19"/>
    <p:sldId id="516" r:id="rId20"/>
    <p:sldId id="565" r:id="rId21"/>
    <p:sldId id="496" r:id="rId22"/>
    <p:sldId id="493" r:id="rId23"/>
    <p:sldId id="497" r:id="rId24"/>
    <p:sldId id="566" r:id="rId25"/>
    <p:sldId id="543" r:id="rId26"/>
    <p:sldId id="538" r:id="rId27"/>
    <p:sldId id="567" r:id="rId28"/>
    <p:sldId id="560" r:id="rId29"/>
    <p:sldId id="561" r:id="rId30"/>
    <p:sldId id="562" r:id="rId31"/>
    <p:sldId id="568" r:id="rId32"/>
    <p:sldId id="524" r:id="rId33"/>
    <p:sldId id="527" r:id="rId34"/>
    <p:sldId id="499" r:id="rId35"/>
    <p:sldId id="523" r:id="rId36"/>
    <p:sldId id="547" r:id="rId37"/>
    <p:sldId id="548" r:id="rId38"/>
    <p:sldId id="552" r:id="rId39"/>
    <p:sldId id="555" r:id="rId40"/>
    <p:sldId id="553" r:id="rId41"/>
    <p:sldId id="554" r:id="rId42"/>
    <p:sldId id="539" r:id="rId43"/>
    <p:sldId id="540" r:id="rId44"/>
    <p:sldId id="488" r:id="rId45"/>
    <p:sldId id="587" r:id="rId46"/>
    <p:sldId id="352" r:id="rId47"/>
    <p:sldId id="393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E9893C9-E92C-4A86-A9AC-E53CD464A81F}">
          <p14:sldIdLst>
            <p14:sldId id="394"/>
            <p14:sldId id="395"/>
            <p14:sldId id="491"/>
          </p14:sldIdLst>
        </p14:section>
        <p14:section name="Welcome to Java" id="{750BCD8A-AC8E-46AF-B15A-83A3F20E52AB}">
          <p14:sldIdLst>
            <p14:sldId id="563"/>
            <p14:sldId id="492"/>
            <p14:sldId id="531"/>
            <p14:sldId id="542"/>
            <p14:sldId id="530"/>
          </p14:sldIdLst>
        </p14:section>
        <p14:section name="Basic Syntax" id="{BE087CD9-EEE7-4571-AC89-51A00DCDB7CE}">
          <p14:sldIdLst>
            <p14:sldId id="583"/>
            <p14:sldId id="494"/>
            <p14:sldId id="508"/>
          </p14:sldIdLst>
        </p14:section>
        <p14:section name="Conditional Statements" id="{A4ED507B-E9B8-4D65-B80F-02BDBCE3973A}">
          <p14:sldIdLst>
            <p14:sldId id="564"/>
            <p14:sldId id="495"/>
            <p14:sldId id="514"/>
            <p14:sldId id="515"/>
            <p14:sldId id="541"/>
            <p14:sldId id="516"/>
          </p14:sldIdLst>
        </p14:section>
        <p14:section name="Loops" id="{629E0734-FF5B-4A17-8438-D67D182C4D7C}">
          <p14:sldIdLst>
            <p14:sldId id="565"/>
            <p14:sldId id="496"/>
            <p14:sldId id="493"/>
            <p14:sldId id="497"/>
          </p14:sldIdLst>
        </p14:section>
        <p14:section name="Objects and Classes" id="{8727BF3A-FAAC-4A34-B85C-ADA603CE8BA0}">
          <p14:sldIdLst>
            <p14:sldId id="566"/>
            <p14:sldId id="543"/>
            <p14:sldId id="538"/>
          </p14:sldIdLst>
        </p14:section>
        <p14:section name="Strings" id="{A4D9A9EB-7641-44F8-92F9-EE4E896F88F5}">
          <p14:sldIdLst>
            <p14:sldId id="567"/>
            <p14:sldId id="560"/>
            <p14:sldId id="561"/>
            <p14:sldId id="562"/>
          </p14:sldIdLst>
        </p14:section>
        <p14:section name="Collections" id="{F8E290EB-D5A4-4548-B405-1D04204203DA}">
          <p14:sldIdLst>
            <p14:sldId id="568"/>
            <p14:sldId id="524"/>
            <p14:sldId id="527"/>
            <p14:sldId id="499"/>
            <p14:sldId id="523"/>
            <p14:sldId id="547"/>
            <p14:sldId id="548"/>
            <p14:sldId id="552"/>
            <p14:sldId id="555"/>
            <p14:sldId id="553"/>
            <p14:sldId id="554"/>
            <p14:sldId id="539"/>
            <p14:sldId id="540"/>
          </p14:sldIdLst>
        </p14:section>
        <p14:section name="Conclusion" id="{C16E8F83-F61A-4B17-AE22-6A2175E8DCC0}">
          <p14:sldIdLst>
            <p14:sldId id="488"/>
            <p14:sldId id="587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80" autoAdjust="0"/>
    <p:restoredTop sz="94595" autoAdjust="0"/>
  </p:normalViewPr>
  <p:slideViewPr>
    <p:cSldViewPr>
      <p:cViewPr varScale="1">
        <p:scale>
          <a:sx n="108" d="100"/>
          <a:sy n="108" d="100"/>
        </p:scale>
        <p:origin x="396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3/31/2018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014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3/31/2018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3/31/2018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3/31/2018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avarepl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3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5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5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6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6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2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telenor.bg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.com/en/download/" TargetMode="External"/><Relationship Id="rId2" Type="http://schemas.openxmlformats.org/officeDocument/2006/relationships/hyperlink" Target="http://oracle.com/technetwork/java/javase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574040"/>
            <a:ext cx="8125251" cy="1171552"/>
          </a:xfrm>
        </p:spPr>
        <p:txBody>
          <a:bodyPr>
            <a:normAutofit/>
          </a:bodyPr>
          <a:lstStyle/>
          <a:p>
            <a:r>
              <a:rPr lang="en-US"/>
              <a:t>Java </a:t>
            </a:r>
            <a:r>
              <a:rPr lang="en-US" dirty="0"/>
              <a:t>Syntax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12900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Conditions, Loops, Methods, Objects, Collections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710502"/>
            <a:ext cx="2225941" cy="24428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418280" y="3552999"/>
            <a:ext cx="102944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Spring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612" y="3639411"/>
            <a:ext cx="4427895" cy="2474161"/>
          </a:xfrm>
          <a:prstGeom prst="roundRect">
            <a:avLst>
              <a:gd name="adj" fmla="val 2373"/>
            </a:avLst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variables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Operators in Java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58825" y="1905000"/>
            <a:ext cx="10671176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= 5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 = 3</a:t>
            </a:r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integer,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double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 + " ; " + d);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5 ; 3.0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= i * d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d++</a:t>
            </a:r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 = 16.0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 + 1);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17.0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58823" y="4095344"/>
            <a:ext cx="10671176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"Hello";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 + " Java";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System.out.printf("str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Java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57236" y="5854171"/>
            <a:ext cx="1067117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System.out.print(s);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Compilation error: unknown symbol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110826" y="2934263"/>
            <a:ext cx="3455586" cy="987683"/>
          </a:xfrm>
          <a:prstGeom prst="wedgeRoundRectCallout">
            <a:avLst>
              <a:gd name="adj1" fmla="val -90336"/>
              <a:gd name="adj2" fmla="val -326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separates multiple statements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363652" y="4302760"/>
            <a:ext cx="4612640" cy="650388"/>
          </a:xfrm>
          <a:prstGeom prst="wedgeRoundRectCallout">
            <a:avLst>
              <a:gd name="adj1" fmla="val -58906"/>
              <a:gd name="adj2" fmla="val 568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%s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is a string placeholder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416336" y="990600"/>
            <a:ext cx="3067956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/>
              <a:t>Play with Java online:</a:t>
            </a:r>
          </a:p>
          <a:p>
            <a:pPr algn="r"/>
            <a:r>
              <a:rPr lang="en-US" sz="2600" dirty="0">
                <a:hlinkClick r:id="rId2"/>
              </a:rPr>
              <a:t>www.javarepl.com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709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9" grpId="0" animBg="1"/>
      <p:bldP spid="15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Write a Java program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real numbers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Two</a:t>
            </a:r>
            <a:r>
              <a:rPr lang="bg-BG" dirty="0"/>
              <a:t> </a:t>
            </a:r>
            <a:r>
              <a:rPr lang="en-US" dirty="0"/>
              <a:t>Numbers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79414" y="1825698"/>
            <a:ext cx="11429998" cy="42499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SumTwoNumbers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scan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Scanner(System.in)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num1 = Double.parseDouble(scan.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num2 = Double.parseDouble(scan.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System.out.printf("Sum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%.2f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num2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6677" y="621284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</a:t>
            </a:r>
            <a:r>
              <a:rPr lang="en-US"/>
              <a:t>: </a:t>
            </a:r>
            <a:r>
              <a:rPr lang="en-US">
                <a:hlinkClick r:id="rId2"/>
              </a:rPr>
              <a:t>https://judge.softuni.bg/Contests/Practice/Index/264#1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If/else, switch case</a:t>
            </a:r>
          </a:p>
        </p:txBody>
      </p:sp>
      <p:pic>
        <p:nvPicPr>
          <p:cNvPr id="2050" name="Picture 2" descr="Image result for if else cond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12" y="914401"/>
            <a:ext cx="5705000" cy="3803332"/>
          </a:xfrm>
          <a:prstGeom prst="rect">
            <a:avLst/>
          </a:prstGeom>
          <a:noFill/>
          <a:effectLst>
            <a:glow rad="2921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00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implements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Conditions: if-else Statement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133600"/>
            <a:ext cx="10283824" cy="39187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currentDay = scan.nextLine();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day = "Wednesday";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(currentDay.equals(day))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System.out.println("It is Wednesday!");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System.out.println("Not Wednesday.");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119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3 integers</a:t>
            </a:r>
          </a:p>
          <a:p>
            <a:pPr lvl="1"/>
            <a:r>
              <a:rPr lang="en-US" dirty="0"/>
              <a:t>Check whether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sum of two of them is equal to the third</a:t>
            </a:r>
          </a:p>
          <a:p>
            <a:pPr lvl="1"/>
            <a:r>
              <a:rPr lang="en-US" dirty="0"/>
              <a:t>Print the output in format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dirty="0"/>
              <a:t> (where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≤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Three Integers Sum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3527603"/>
            <a:ext cx="1796998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8 15 7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864826" y="364844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38130" y="3527603"/>
            <a:ext cx="265628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 + 8 = 15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12014" y="3527603"/>
            <a:ext cx="1492198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3 8 12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8532812" y="364844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42412" y="3527603"/>
            <a:ext cx="21336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36612" y="4593747"/>
            <a:ext cx="1796998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-5 -3 -2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2864826" y="471458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38130" y="4593747"/>
            <a:ext cx="265628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 + -2 = -5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812014" y="4593747"/>
            <a:ext cx="1492198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0 0 0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8532812" y="471458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9142412" y="4593747"/>
            <a:ext cx="21336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+ 0 = 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https://judge.softuni.bg/Contests/Practice/Index/264#2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293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Three Integers Sum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219200"/>
            <a:ext cx="10667998" cy="48389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Scanner scan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num1 = scan.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num2 = scan.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num3 = scan.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(!checkThreeIntegers(num1, num2, num3) &amp;&amp;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!checkThreeIntegers(num3, num1, num2) &amp;&amp;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!checkThreeIntegers(num2, num3, num1))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System.out.println("No");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https://judge.softuni.bg/Contests/Practice/Index/264#2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6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Three Integers Sum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3" y="990600"/>
            <a:ext cx="10667998" cy="50144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boolean checkThreeIntegers(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int num1, int num2, int sum)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(num1 + num2 != sum)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false;</a:t>
            </a:r>
          </a:p>
          <a:p>
            <a:pPr eaLnBrk="0" hangingPunct="0">
              <a:lnSpc>
                <a:spcPct val="9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 &lt;= num2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%d%n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num1, num2, sum);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%d%n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num2, num1, sum);</a:t>
            </a:r>
          </a:p>
          <a:p>
            <a:pPr eaLnBrk="0" hangingPunct="0">
              <a:lnSpc>
                <a:spcPct val="9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true;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4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https://judge.softuni.bg/Contests/Practice/Index/264#2</a:t>
            </a:r>
            <a:endParaRPr lang="en-US" dirty="0"/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809663" y="2495939"/>
            <a:ext cx="3500769" cy="609599"/>
          </a:xfrm>
          <a:prstGeom prst="wedgeRoundRectCallout">
            <a:avLst>
              <a:gd name="adj1" fmla="val -38853"/>
              <a:gd name="adj2" fmla="val 943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%d </a:t>
            </a:r>
            <a:r>
              <a:rPr lang="en-US" sz="2800" noProof="1">
                <a:solidFill>
                  <a:srgbClr val="FFFFFF"/>
                </a:solidFill>
                <a:latin typeface="+mn-lt"/>
                <a:sym typeface="Wingdings" panose="05000000000000000000" pitchFamily="2" charset="2"/>
              </a:rPr>
              <a:t>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int</a:t>
            </a:r>
            <a:r>
              <a:rPr lang="en-US" sz="2800" noProof="1">
                <a:solidFill>
                  <a:srgbClr val="FFFFFF"/>
                </a:solidFill>
                <a:latin typeface="+mn-lt"/>
                <a:sym typeface="Wingdings" panose="05000000000000000000" pitchFamily="2" charset="2"/>
              </a:rPr>
              <a:t> placeholder</a:t>
            </a:r>
            <a:endParaRPr lang="en-US" sz="2800" noProof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094412" y="4876800"/>
            <a:ext cx="2595232" cy="609599"/>
          </a:xfrm>
          <a:prstGeom prst="wedgeRoundRectCallout">
            <a:avLst>
              <a:gd name="adj1" fmla="val 2658"/>
              <a:gd name="adj2" fmla="val -923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%n </a:t>
            </a:r>
            <a:r>
              <a:rPr lang="en-US" sz="2800" noProof="1">
                <a:solidFill>
                  <a:srgbClr val="FFFFFF"/>
                </a:solidFill>
                <a:latin typeface="+mn-lt"/>
                <a:sym typeface="Wingdings" panose="05000000000000000000" pitchFamily="2" charset="2"/>
              </a:rPr>
              <a:t>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new line</a:t>
            </a:r>
            <a:endParaRPr lang="en-US" sz="2800" noProof="1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144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Selects for execution a statement from a list depending on the value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/>
              <a:t> expression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Statement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993776" y="2438400"/>
            <a:ext cx="1028223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3;</a:t>
            </a:r>
            <a:endParaRPr lang="bg-BG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1: System.out.println("Monday");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2: System.out.println("Tuesday");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3: System.out.println("Wednesday");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…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7: System.out.println("Sunday");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default: System.out.println("Error!");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379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For, while, do-while,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pic>
        <p:nvPicPr>
          <p:cNvPr id="3074" name="Picture 2" descr="Image result for infinite loop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20554" y="727710"/>
            <a:ext cx="5347716" cy="4149090"/>
          </a:xfrm>
          <a:prstGeom prst="roundRect">
            <a:avLst>
              <a:gd name="adj" fmla="val 146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434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do-while</a:t>
            </a:r>
            <a:r>
              <a:rPr lang="en-US" dirty="0"/>
              <a:t> loops work as in C++, C# and Java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for, while, do-while, …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376" y="1943912"/>
            <a:ext cx="10587036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0; i &lt;= 10; i++)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System.out.println(i);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 1 2 3 4 … 10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41376" y="3229152"/>
            <a:ext cx="10587036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1;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(count &lt; 1024)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System.out.println(count *= 2);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2 4 8 … 1024</a:t>
            </a:r>
            <a:endParaRPr lang="en-US" sz="3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41376" y="4978517"/>
            <a:ext cx="10587036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"ha";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System.out.println(s); s = s + s;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(s.length() &lt; 10);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ha haha hahahaha</a:t>
            </a:r>
          </a:p>
        </p:txBody>
      </p:sp>
    </p:spTree>
    <p:extLst>
      <p:ext uri="{BB962C8B-B14F-4D97-AF65-F5344CB8AC3E}">
        <p14:creationId xmlns:p14="http://schemas.microsoft.com/office/powerpoint/2010/main" val="313330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43000"/>
            <a:ext cx="11804822" cy="5578477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00000"/>
              </a:lnSpc>
              <a:buFont typeface="+mj-lt"/>
              <a:buAutoNum type="romanUcPeriod"/>
            </a:pPr>
            <a:r>
              <a:rPr lang="en-US" sz="3200" dirty="0"/>
              <a:t>Java Syntax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Variables and Operators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Conditions: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Loops: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, …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Methods, parameters, returning values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Objects and Classes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Arrays and Collections:</a:t>
            </a:r>
            <a:br>
              <a:rPr lang="en-US" sz="3000" dirty="0"/>
            </a:b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ArrayList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Map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87" y="1066800"/>
            <a:ext cx="2172565" cy="217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056" y="1634534"/>
            <a:ext cx="3164556" cy="4080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012" y="4566920"/>
            <a:ext cx="2318319" cy="1295400"/>
          </a:xfrm>
          <a:prstGeom prst="roundRect">
            <a:avLst>
              <a:gd name="adj" fmla="val 3101"/>
            </a:avLst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</a:t>
            </a:r>
            <a:r>
              <a:rPr lang="en-US"/>
              <a:t>: Sum </a:t>
            </a:r>
            <a:r>
              <a:rPr lang="en-US" dirty="0"/>
              <a:t>N Integers in Java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55612" y="1059157"/>
            <a:ext cx="9448800" cy="50871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pPr marL="0" lvl="1" indent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SumIntegers {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static void main(String[] args)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scan =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Scanner(System.in)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Integer.parseInt(scan.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sum = 0;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0; i &lt; n; i++) {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sum += Integer.parseInt(scan.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System.out.println("Sum = " + sum);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https://judge.softuni.bg/Contests/Practice/Index/264#3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285412" y="1059157"/>
            <a:ext cx="914400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-16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10552112" y="4627248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88904" y="5402946"/>
            <a:ext cx="914400" cy="5894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84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in Java hold a named piece of code</a:t>
            </a:r>
          </a:p>
          <a:p>
            <a:pPr lvl="1"/>
            <a:r>
              <a:rPr lang="en-US" dirty="0"/>
              <a:t>Can 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and 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  <a:r>
              <a:rPr lang="en-US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strongly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typed!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Similar to functions in PHP / JS and methods in C#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in Java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4" y="3505200"/>
            <a:ext cx="10515598" cy="25614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multiply(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* b;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System.out.println(multiply(2, 3));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== 2 * 3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System.out.println(multiply(5));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Compilation error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380412" y="3458778"/>
            <a:ext cx="3171508" cy="1418022"/>
          </a:xfrm>
          <a:prstGeom prst="wedgeRoundRectCallout">
            <a:avLst>
              <a:gd name="adj1" fmla="val -67350"/>
              <a:gd name="adj2" fmla="val -252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static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makes the method callable from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08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Objects and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Definition, usage</a:t>
            </a:r>
          </a:p>
        </p:txBody>
      </p:sp>
      <p:pic>
        <p:nvPicPr>
          <p:cNvPr id="4098" name="Picture 2" descr="Image result for objects program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441" y="1040207"/>
            <a:ext cx="5905942" cy="3779802"/>
          </a:xfrm>
          <a:prstGeom prst="roundRect">
            <a:avLst>
              <a:gd name="adj" fmla="val 134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15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rectangle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rectangle </a:t>
            </a:r>
            <a:r>
              <a:rPr lang="en-US" dirty="0"/>
              <a:t>object: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55060" y="2681125"/>
            <a:ext cx="2514600" cy="1586075"/>
            <a:chOff x="9294812" y="2136848"/>
            <a:chExt cx="2133600" cy="158607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rectangle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9797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5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4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077652" y="2438400"/>
            <a:ext cx="2500952" cy="578882"/>
          </a:xfrm>
          <a:prstGeom prst="wedgeRoundRectCallout">
            <a:avLst>
              <a:gd name="adj1" fmla="val -72248"/>
              <a:gd name="adj2" fmla="val 4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050660" y="3352800"/>
            <a:ext cx="2119952" cy="1033751"/>
          </a:xfrm>
          <a:prstGeom prst="wedgeRoundRectCallout">
            <a:avLst>
              <a:gd name="adj1" fmla="val -84063"/>
              <a:gd name="adj2" fmla="val -217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41414" y="5015155"/>
            <a:ext cx="99059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Rectangle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setWidth(5)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setHeight(4)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504242" y="3833323"/>
            <a:ext cx="3627411" cy="1091871"/>
          </a:xfrm>
          <a:prstGeom prst="wedgeRoundRectCallout">
            <a:avLst>
              <a:gd name="adj1" fmla="val -63930"/>
              <a:gd name="adj2" fmla="val 624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operator creates a new object</a:t>
            </a:r>
            <a:endParaRPr lang="bg-BG" sz="3000" dirty="0">
              <a:solidFill>
                <a:srgbClr val="FFFFFF"/>
              </a:solidFill>
            </a:endParaRPr>
          </a:p>
        </p:txBody>
      </p:sp>
      <p:pic>
        <p:nvPicPr>
          <p:cNvPr id="13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766" y="1981200"/>
            <a:ext cx="1944370" cy="194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76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4" y="1906465"/>
            <a:ext cx="11429998" cy="44046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Rectangle {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getWidth()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114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setWidth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width)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this.width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getHeight() { return height; }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setHeight(int height) { this.height = height; }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9414" y="1313568"/>
            <a:ext cx="1142999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Rectangle.java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Classes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475412" y="2046382"/>
            <a:ext cx="3048000" cy="625913"/>
          </a:xfrm>
          <a:prstGeom prst="wedgeRoundRectCallout">
            <a:avLst>
              <a:gd name="adj1" fmla="val -93067"/>
              <a:gd name="adj2" fmla="val -285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declaration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780925" y="2669051"/>
            <a:ext cx="1427816" cy="578882"/>
          </a:xfrm>
          <a:prstGeom prst="wedgeRoundRectCallout">
            <a:avLst>
              <a:gd name="adj1" fmla="val -80968"/>
              <a:gd name="adj2" fmla="val -415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Fields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7409081" y="2934260"/>
            <a:ext cx="3253964" cy="714969"/>
          </a:xfrm>
          <a:prstGeom prst="wedgeRoundRectCallout">
            <a:avLst>
              <a:gd name="adj1" fmla="val -71543"/>
              <a:gd name="adj2" fmla="val 569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Getters and setters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1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71" name="Text Placeholder 70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/>
              <a:t>Declaring, comparisons, manipulation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25" y="1600200"/>
            <a:ext cx="4962574" cy="25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46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9037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Strings in Java</a:t>
            </a:r>
          </a:p>
          <a:p>
            <a:pPr lvl="1"/>
            <a:r>
              <a:rPr lang="en-US" dirty="0"/>
              <a:t>Know their number of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length()</a:t>
            </a:r>
            <a:endParaRPr lang="en-US" dirty="0"/>
          </a:p>
          <a:p>
            <a:pPr lvl="1"/>
            <a:r>
              <a:rPr lang="en-US" dirty="0"/>
              <a:t>Can be accessed by index: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charAt(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 …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length()-1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/>
              <a:t>Have reference type</a:t>
            </a:r>
          </a:p>
          <a:p>
            <a:pPr marL="914241" lvl="3" indent="-304747">
              <a:buClr>
                <a:srgbClr val="F2B254"/>
              </a:buClr>
              <a:buSzPct val="100000"/>
            </a:pPr>
            <a:r>
              <a:rPr lang="en-US" dirty="0"/>
              <a:t>Can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 (missing) value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be modified (immutable)</a:t>
            </a:r>
          </a:p>
          <a:p>
            <a:pPr lvl="1"/>
            <a:r>
              <a:rPr lang="en-US" dirty="0"/>
              <a:t>Most string operations return a new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/>
              <a:t> instance</a:t>
            </a:r>
          </a:p>
          <a:p>
            <a:pPr lvl="2"/>
            <a:r>
              <a:rPr lang="en-US" dirty="0"/>
              <a:t>Low performance</a:t>
            </a:r>
          </a:p>
          <a:p>
            <a:pPr lvl="1"/>
            <a:r>
              <a:rPr lang="en-US" dirty="0"/>
              <a:t>Use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dirty="0"/>
              <a:t> class to build stings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quickly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108301">
            <a:off x="7596066" y="3420033"/>
            <a:ext cx="4030497" cy="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8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–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9424" y="1151121"/>
            <a:ext cx="11029976" cy="49270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"SoftUni";</a:t>
            </a:r>
          </a:p>
          <a:p>
            <a:pPr>
              <a:spcAft>
                <a:spcPts val="1200"/>
              </a:spcAft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str.length(); i++) 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System.out.printf("str[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%s%n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i, str.charAt(i));</a:t>
            </a:r>
          </a:p>
          <a:p>
            <a:pPr>
              <a:spcAft>
                <a:spcPts val="1200"/>
              </a:spcAft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.indexOf("Uni")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4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.indexOf("uni")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-1 (not found)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.substring(4, 7)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.replace("Soft", "Hard")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HardUni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.toLowerCase()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.toUpperCase()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</a:t>
            </a:r>
          </a:p>
        </p:txBody>
      </p:sp>
    </p:spTree>
    <p:extLst>
      <p:ext uri="{BB962C8B-B14F-4D97-AF65-F5344CB8AC3E}">
        <p14:creationId xmlns:p14="http://schemas.microsoft.com/office/powerpoint/2010/main" val="252399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– Examples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0912" y="1151121"/>
            <a:ext cx="11187000" cy="53272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"Steve";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"Jobs";</a:t>
            </a:r>
          </a:p>
          <a:p>
            <a:pPr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56;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System.out.println(firstName + " " + lastName + </a:t>
            </a:r>
          </a:p>
          <a:p>
            <a:pPr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(age: " + age + ")");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Steve Jobs (age: 56)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allLangs = "C#, Java; HTML, CSS; PHP, SQL";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langs = allLangs.split("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[, ;]+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(String lang : langs) 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System.out.println(lang);</a:t>
            </a:r>
          </a:p>
          <a:p>
            <a:pPr>
              <a:spcAft>
                <a:spcPts val="1200"/>
              </a:spcAft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System.out.println("Langs = " + String.join(", ", langs));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  %n%n Software   University  ".trim());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856412" y="4495800"/>
            <a:ext cx="2667000" cy="685800"/>
          </a:xfrm>
          <a:prstGeom prst="wedgeRoundRectCallout">
            <a:avLst>
              <a:gd name="adj1" fmla="val -33353"/>
              <a:gd name="adj2" fmla="val -787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Split by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RegEx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54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2" y="5754968"/>
            <a:ext cx="10210800" cy="719034"/>
          </a:xfrm>
        </p:spPr>
        <p:txBody>
          <a:bodyPr/>
          <a:lstStyle/>
          <a:p>
            <a:r>
              <a:rPr lang="en-US" noProof="1"/>
              <a:t>Arrays,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ArrayList&lt;&gt;</a:t>
            </a:r>
            <a:r>
              <a:rPr lang="en-US" noProof="1"/>
              <a:t>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HashSet&lt;&gt;</a:t>
            </a:r>
            <a:r>
              <a:rPr lang="en-US" noProof="1"/>
              <a:t>, etc.</a:t>
            </a:r>
          </a:p>
        </p:txBody>
      </p:sp>
      <p:pic>
        <p:nvPicPr>
          <p:cNvPr id="6146" name="Picture 2" descr="Image result for java coll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241" y="1379574"/>
            <a:ext cx="6478343" cy="320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203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95400"/>
            <a:ext cx="11804822" cy="52296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noProof="1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noProof="1"/>
            </a:br>
            <a:r>
              <a:rPr lang="en-US" sz="11500" b="1" noProof="1"/>
              <a:t>#</a:t>
            </a:r>
            <a:r>
              <a:rPr lang="en-GB" sz="11500" b="1" noProof="1"/>
              <a:t>tech</a:t>
            </a:r>
            <a:r>
              <a:rPr lang="en-US" sz="11500" b="1" noProof="1"/>
              <a:t>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in Java</a:t>
            </a:r>
            <a:endParaRPr lang="bg-BG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22312" y="1143000"/>
            <a:ext cx="10744200" cy="49475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numbers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numbers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1, 2, 3, 4, 5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System.out.println(Arrays.toString(numbers));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floating-point numbers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numbers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1.1, 5.44, 3.12, 4.4444, 5.0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System.out.println(Arrays.toString(numbers));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strings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weekDays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"Monday", "Tuesday", "Wednesday",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"Thursday", "Friday", "Saturday", "Sunday"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027499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Processing Array </a:t>
            </a:r>
            <a:r>
              <a:rPr lang="en-US" noProof="1"/>
              <a:t>Elements</a:t>
            </a:r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614382" y="1280160"/>
            <a:ext cx="10890230" cy="48628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capitals =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{"Sofia", "Berlin", "London", "Paris"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Moscow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[0]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"SOFIA";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[4]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null;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Arrays.toString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(capitals));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[SOFIA, Berlin, London, Paris, null]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(String capital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capitals)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System.out.println(capital);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0; i &lt; capitals.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System.out.println(capitals[i]);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279004" y="4307840"/>
            <a:ext cx="4038600" cy="656986"/>
          </a:xfrm>
          <a:prstGeom prst="wedgeRoundRectCallout">
            <a:avLst>
              <a:gd name="adj1" fmla="val -59762"/>
              <a:gd name="adj2" fmla="val -357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Traditional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loop</a:t>
            </a:r>
            <a:endParaRPr lang="en-US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964804" y="5813026"/>
            <a:ext cx="3352800" cy="660007"/>
          </a:xfrm>
          <a:prstGeom prst="wedgeRoundRectCallout">
            <a:avLst>
              <a:gd name="adj1" fmla="val -64552"/>
              <a:gd name="adj2" fmla="val -634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Traditional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-loop</a:t>
            </a:r>
          </a:p>
        </p:txBody>
      </p:sp>
    </p:spTree>
    <p:extLst>
      <p:ext uri="{BB962C8B-B14F-4D97-AF65-F5344CB8AC3E}">
        <p14:creationId xmlns:p14="http://schemas.microsoft.com/office/powerpoint/2010/main" val="10516620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to read an array of numbers and find and print the largest 3 of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Largest 3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1" y="2725745"/>
            <a:ext cx="3462097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20 50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17611" y="4110880"/>
            <a:ext cx="3462097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50 30 20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075612" y="2725745"/>
            <a:ext cx="26670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075612" y="4110880"/>
            <a:ext cx="26670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20 20 10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6677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https://judge.softuni.bg/Contests/Practice/Index/264#5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2748515" y="3479098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627296" y="2725745"/>
            <a:ext cx="1533916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20 30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5627296" y="4110880"/>
            <a:ext cx="1533916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30 20</a:t>
            </a:r>
          </a:p>
        </p:txBody>
      </p:sp>
      <p:sp>
        <p:nvSpPr>
          <p:cNvPr id="20" name="Down Arrow 19"/>
          <p:cNvSpPr/>
          <p:nvPr/>
        </p:nvSpPr>
        <p:spPr>
          <a:xfrm>
            <a:off x="6194109" y="3479098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Down Arrow 20"/>
          <p:cNvSpPr/>
          <p:nvPr/>
        </p:nvSpPr>
        <p:spPr>
          <a:xfrm>
            <a:off x="9218612" y="3479098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84699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Largest 3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50557" y="937867"/>
            <a:ext cx="10482936" cy="50483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 = new Scanner(System.in);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nums = Arrays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(scan.nextLine().split(" "))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mapToInt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(Integer::parseInt)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.toArray();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(nums);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Math.min(3, nums.length);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count; i++)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System.out.print(nums[nums.length - i - 1] + " ");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677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https://judge.softuni.bg/Contests/Practice/Index/264#5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5561012" y="3081488"/>
            <a:ext cx="3367200" cy="943214"/>
          </a:xfrm>
          <a:prstGeom prst="wedgeRoundRectCallout">
            <a:avLst>
              <a:gd name="adj1" fmla="val -39573"/>
              <a:gd name="adj2" fmla="val -705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Java Stream API - similar to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LINQ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in C#</a:t>
            </a:r>
          </a:p>
        </p:txBody>
      </p:sp>
    </p:spTree>
    <p:extLst>
      <p:ext uri="{BB962C8B-B14F-4D97-AF65-F5344CB8AC3E}">
        <p14:creationId xmlns:p14="http://schemas.microsoft.com/office/powerpoint/2010/main" val="262965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Collections: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ArrayList&lt;String&gt;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70010" y="957736"/>
            <a:ext cx="11263202" cy="55672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0000"/>
              </a:lnSpc>
            </a:pPr>
            <a:r>
              <a:rPr lang="en-US" sz="2600" dirty="0"/>
              <a:t>ArrayList&lt;String&gt; names = new ArrayList&lt;String&gt;();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names.add("Peter");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names.add("Maria");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names.add("Katya");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names.add("Todor");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600" dirty="0"/>
              <a:t>names.add("Nakov");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Peter, Maria, Katya, Todor, Nakov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names.remove(0);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Katya, Todor, Nakov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names.remove(1);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Todor, Nakov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names.remove("Todor");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Nakov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names.addAll(Arrays.asList("Alice", "Tedy"));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Nakov, Alice, Tedy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names.add(3, "Sylvia");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Nakov, Alice, Sylvia, Tedy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names.set(2, "Mike");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Nakov, Mike, Sylvia, Tedy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System.out.println(names);</a:t>
            </a:r>
          </a:p>
        </p:txBody>
      </p:sp>
    </p:spTree>
    <p:extLst>
      <p:ext uri="{BB962C8B-B14F-4D97-AF65-F5344CB8AC3E}">
        <p14:creationId xmlns:p14="http://schemas.microsoft.com/office/powerpoint/2010/main" val="393764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Collections: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ArrayList&lt;Integer&gt;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70010" y="1151121"/>
            <a:ext cx="11263202" cy="54349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This will not compile!</a:t>
            </a:r>
          </a:p>
          <a:p>
            <a:r>
              <a:rPr lang="en-US" sz="2700" dirty="0"/>
              <a:t>ArrayList&lt;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sz="2700" dirty="0"/>
              <a:t>&gt; intArr = new ArrayList&lt;int&gt;();</a:t>
            </a:r>
          </a:p>
          <a:p>
            <a:endParaRPr lang="en-US" sz="2700" dirty="0"/>
          </a:p>
          <a:p>
            <a:endParaRPr lang="en-US" sz="2700" dirty="0"/>
          </a:p>
          <a:p>
            <a:r>
              <a:rPr lang="en-US" sz="2700" dirty="0"/>
              <a:t>ArrayList&lt;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sz="2700" dirty="0"/>
              <a:t>&gt; nums = new ArrayList&lt;&gt;(</a:t>
            </a:r>
          </a:p>
          <a:p>
            <a:r>
              <a:rPr lang="en-US" sz="2700" dirty="0"/>
              <a:t>    Arrays.asList(5, -3, 10, 25));</a:t>
            </a:r>
          </a:p>
          <a:p>
            <a:pPr>
              <a:spcAft>
                <a:spcPts val="600"/>
              </a:spcAft>
            </a:pPr>
            <a:r>
              <a:rPr lang="en-US" sz="2700" dirty="0"/>
              <a:t>nums.add(55);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5, -3, 10, 25, 55</a:t>
            </a:r>
          </a:p>
          <a:p>
            <a:r>
              <a:rPr lang="en-US" sz="2700" dirty="0"/>
              <a:t>System.out.println(nums.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700" dirty="0"/>
              <a:t>(0));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  <a:p>
            <a:pPr>
              <a:spcAft>
                <a:spcPts val="600"/>
              </a:spcAft>
            </a:pPr>
            <a:r>
              <a:rPr lang="en-US" sz="2700" dirty="0"/>
              <a:t>System.out.println(nums);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[5, -3, 10, 25, 55]</a:t>
            </a:r>
          </a:p>
          <a:p>
            <a:r>
              <a:rPr lang="en-US" sz="2700" dirty="0"/>
              <a:t>nums.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sz="2700" dirty="0"/>
              <a:t>(2);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5, -3, 25, 55</a:t>
            </a:r>
          </a:p>
          <a:p>
            <a:pPr>
              <a:spcAft>
                <a:spcPts val="600"/>
              </a:spcAft>
            </a:pPr>
            <a:r>
              <a:rPr lang="en-US" sz="2700" dirty="0"/>
              <a:t>nums.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700" dirty="0"/>
              <a:t>(0, 101);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101, -3, 25, 55</a:t>
            </a:r>
          </a:p>
          <a:p>
            <a:r>
              <a:rPr lang="en-US" sz="2700" dirty="0"/>
              <a:t>System.out.println(nums);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[101, -3, 25, 55]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105575" y="2268894"/>
            <a:ext cx="4858140" cy="609599"/>
          </a:xfrm>
          <a:prstGeom prst="wedgeRoundRectCallout">
            <a:avLst>
              <a:gd name="adj1" fmla="val -34265"/>
              <a:gd name="adj2" fmla="val -791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Use wrapper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Integer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instead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405363" y="3564295"/>
            <a:ext cx="3334172" cy="668693"/>
          </a:xfrm>
          <a:prstGeom prst="wedgeRoundRectCallout">
            <a:avLst>
              <a:gd name="adj1" fmla="val -82995"/>
              <a:gd name="adj2" fmla="val 536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Get item at index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4484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HashSet&lt;E&gt;</a:t>
            </a:r>
            <a:r>
              <a:rPr lang="en-US" noProof="1"/>
              <a:t> doesn’t allow repetitions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TreeSet&lt;E&gt;</a:t>
            </a:r>
            <a:r>
              <a:rPr lang="en-US" noProof="1"/>
              <a:t> keeps elements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sorted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HashSet&lt;E&gt;</a:t>
            </a:r>
            <a:r>
              <a:rPr lang="en-US"/>
              <a:t> and </a:t>
            </a:r>
            <a:r>
              <a:rPr lang="en-US" noProof="1"/>
              <a:t>TreeSet&lt;E&gt;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03212" y="2527146"/>
            <a:ext cx="11582400" cy="40960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TreeSet&lt;String&gt;</a:t>
            </a:r>
            <a:r>
              <a:rPr lang="en-US" sz="2800" dirty="0"/>
              <a:t> set = new TreeSet&lt;String&gt;();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("Pesho");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("Tosho");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("Pesho");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("Gosho");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("Alice");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sz="2800" dirty="0"/>
              <a:t>("Pesho");</a:t>
            </a:r>
          </a:p>
          <a:p>
            <a:r>
              <a:rPr lang="en-US" sz="2800" dirty="0"/>
              <a:t>System.out.println(set);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[Alice, Gosho, Maria, Tosho]</a:t>
            </a:r>
          </a:p>
        </p:txBody>
      </p:sp>
    </p:spTree>
    <p:extLst>
      <p:ext uri="{BB962C8B-B14F-4D97-AF65-F5344CB8AC3E}">
        <p14:creationId xmlns:p14="http://schemas.microsoft.com/office/powerpoint/2010/main" val="317619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Maps in Java keep unique &lt;key, value&gt; pairs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HashMap&lt;K,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noProof="1"/>
              <a:t>Similar to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Dictionary&lt;T&gt;</a:t>
            </a:r>
            <a:r>
              <a:rPr lang="en-US" sz="3400" noProof="1"/>
              <a:t> in C#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noProof="1"/>
              <a:t>Keeps a map of elements in a </a:t>
            </a:r>
            <a:r>
              <a:rPr lang="en-US" sz="3400" noProof="1">
                <a:solidFill>
                  <a:schemeClr val="tx2">
                    <a:lumMod val="75000"/>
                  </a:schemeClr>
                </a:solidFill>
              </a:rPr>
              <a:t>hash-table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noProof="1"/>
              <a:t>Order of insertion is </a:t>
            </a:r>
            <a:r>
              <a:rPr lang="en-US" sz="3400" noProof="1">
                <a:solidFill>
                  <a:schemeClr val="tx2">
                    <a:lumMod val="75000"/>
                  </a:schemeClr>
                </a:solidFill>
              </a:rPr>
              <a:t>not preserved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TreeMap&lt;K,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noProof="1"/>
              <a:t>Similar to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SortedDictionary&lt;T&gt;</a:t>
            </a:r>
            <a:r>
              <a:rPr lang="en-US" sz="3400" noProof="1"/>
              <a:t> in C#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noProof="1"/>
              <a:t>The elements are </a:t>
            </a:r>
            <a:r>
              <a:rPr lang="en-US" sz="3400" noProof="1">
                <a:solidFill>
                  <a:schemeClr val="tx2">
                    <a:lumMod val="75000"/>
                  </a:schemeClr>
                </a:solidFill>
              </a:rPr>
              <a:t>sorted</a:t>
            </a:r>
            <a:r>
              <a:rPr lang="en-US" sz="3400" noProof="1"/>
              <a:t> by their key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Collections: Maps in Java</a:t>
            </a:r>
          </a:p>
        </p:txBody>
      </p:sp>
    </p:spTree>
    <p:extLst>
      <p:ext uri="{BB962C8B-B14F-4D97-AF65-F5344CB8AC3E}">
        <p14:creationId xmlns:p14="http://schemas.microsoft.com/office/powerpoint/2010/main" val="378354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Counting words occurrences in a list: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HashMap&lt;K,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  <a:r>
              <a:rPr lang="bg-BG" noProof="1">
                <a:latin typeface="+mn-lt"/>
                <a:cs typeface="Consolas" panose="020B0609020204030204" pitchFamily="49" charset="0"/>
              </a:rPr>
              <a:t> </a:t>
            </a:r>
            <a:r>
              <a:rPr lang="en-US" dirty="0"/>
              <a:t>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3" y="1673716"/>
            <a:ext cx="10943998" cy="492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/>
              <a:t>String[] words = { "yes", "hi", "hello", "hi", "welcome", "yes", "yes", "welcome", "hi", "yes", "hello", "yes" };</a:t>
            </a:r>
          </a:p>
          <a:p>
            <a:pPr>
              <a:lnSpc>
                <a:spcPct val="90000"/>
              </a:lnSpc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HashMap&lt;String, Integer&gt;</a:t>
            </a:r>
            <a:r>
              <a:rPr lang="en-US" sz="2600" dirty="0"/>
              <a:t> wordsCount = 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HashMap&lt;String, Integer&gt;</a:t>
            </a:r>
            <a:r>
              <a:rPr lang="en-US" sz="2600" dirty="0"/>
              <a:t>();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for (String word :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sz="2600" dirty="0"/>
              <a:t>) 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/>
              <a:t>  Integer count =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(word);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  if (count == null)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/>
              <a:t>    count = 0;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  wordsCount.put(word, count+1);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/>
              <a:t>}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System.out.println(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wordsCount</a:t>
            </a:r>
            <a:r>
              <a:rPr lang="en-US" sz="2600" dirty="0"/>
              <a:t>);</a:t>
            </a:r>
          </a:p>
          <a:p>
            <a:pPr>
              <a:lnSpc>
                <a:spcPct val="90000"/>
              </a:lnSpc>
            </a:pPr>
            <a:r>
              <a:rPr lang="en-US" sz="2600" i="1" dirty="0">
                <a:solidFill>
                  <a:schemeClr val="tx2">
                    <a:lumMod val="75000"/>
                  </a:schemeClr>
                </a:solidFill>
              </a:rPr>
              <a:t>// {hi=3, yes=5, hello=2, welcome=2}</a:t>
            </a:r>
          </a:p>
        </p:txBody>
      </p:sp>
    </p:spTree>
    <p:extLst>
      <p:ext uri="{BB962C8B-B14F-4D97-AF65-F5344CB8AC3E}">
        <p14:creationId xmlns:p14="http://schemas.microsoft.com/office/powerpoint/2010/main" val="44357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Tracking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students</a:t>
            </a:r>
            <a:r>
              <a:rPr lang="en-US" dirty="0"/>
              <a:t> and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grades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TreeMap&lt;K,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dirty="0"/>
              <a:t>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03212" y="1752600"/>
            <a:ext cx="11582400" cy="4449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HashMap&lt;String, ArrayList&lt;Integer&gt;&gt;</a:t>
            </a:r>
            <a:r>
              <a:rPr lang="en-US" sz="2600" dirty="0"/>
              <a:t> grades = new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HashMap</a:t>
            </a:r>
            <a:r>
              <a:rPr lang="en-US" sz="2600" dirty="0"/>
              <a:t>&lt;&gt;();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US" sz="2600" dirty="0"/>
              <a:t>("Peter", new ArrayList&lt;&gt;(Arrays.asList(5)));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US" sz="2600" dirty="0"/>
              <a:t>("George", new ArrayList&lt;&gt;(Arrays.asList(5, 5, 6)));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US" sz="2600" dirty="0"/>
              <a:t>("Maria", new ArrayList&lt;&gt;(Arrays.asList(5, 4, 4)));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("Peter").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600" dirty="0"/>
              <a:t>(6); </a:t>
            </a:r>
            <a:r>
              <a:rPr lang="en-US" sz="2600" i="1" dirty="0">
                <a:solidFill>
                  <a:schemeClr val="tx2">
                    <a:lumMod val="75000"/>
                  </a:schemeClr>
                </a:solidFill>
              </a:rPr>
              <a:t>// add 6 to Peter's grades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dirty="0"/>
              <a:t>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("George").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600" dirty="0"/>
              <a:t>(6);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for (String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600" dirty="0"/>
              <a:t> : 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keySet()</a:t>
            </a:r>
            <a:r>
              <a:rPr lang="en-US" sz="2600" dirty="0"/>
              <a:t>) {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  System.out.println("" + key + " -&gt; " + grades.get(key));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888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Welcome to Java!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IDEs, Comparison, Basic Syntax</a:t>
            </a:r>
          </a:p>
        </p:txBody>
      </p:sp>
      <p:pic>
        <p:nvPicPr>
          <p:cNvPr id="1026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46" y="914400"/>
            <a:ext cx="6261732" cy="3505200"/>
          </a:xfrm>
          <a:prstGeom prst="rect">
            <a:avLst/>
          </a:prstGeom>
          <a:noFill/>
          <a:effectLst>
            <a:glow>
              <a:schemeClr val="tx1">
                <a:alpha val="40000"/>
              </a:schemeClr>
            </a:glow>
            <a:outerShdw blurRad="25400" dir="5400000" sx="101000" sy="101000" algn="ctr" rotWithShape="0">
              <a:schemeClr val="tx1">
                <a:alpha val="0"/>
              </a:scheme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07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given a sequence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lines</a:t>
            </a:r>
            <a:r>
              <a:rPr lang="en-US" dirty="0"/>
              <a:t>, each holding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income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Write a Java program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 the incomes for each town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Sums by Town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093" y="1692639"/>
            <a:ext cx="601851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Pleven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4093" y="4672093"/>
            <a:ext cx="601851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Pleven -&gt; 60.0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 -&gt; 200.0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Varna -&gt; 190.0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770812" y="2096312"/>
            <a:ext cx="3048000" cy="1104088"/>
          </a:xfrm>
          <a:prstGeom prst="wedgeRoundRectCallout">
            <a:avLst>
              <a:gd name="adj1" fmla="val -67156"/>
              <a:gd name="adj2" fmla="val 383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Towns can appear multiple times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770812" y="4869290"/>
            <a:ext cx="2781520" cy="1035398"/>
          </a:xfrm>
          <a:prstGeom prst="wedgeRoundRectCallout">
            <a:avLst>
              <a:gd name="adj1" fmla="val -69604"/>
              <a:gd name="adj2" fmla="val -303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Order the towns by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004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https://judge.softuni.bg/Contests/Practice/Index/264#6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67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Sums by Town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914400"/>
            <a:ext cx="10943998" cy="51621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TreeMap&lt;String, Double&gt; sumsByTown = new TreeMap&lt;&gt;();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n; i++) {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String[] tokens = scanner.nextLine().split(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"\\|"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town = tokens[0].trim();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income = Double.parseDouble(tokens[1].trim());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(sumsByTown.containsKey(town)) {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sumsByTown.put(town, sumsByTown.get(town) + income);</a:t>
            </a:r>
          </a:p>
          <a:p>
            <a:pPr>
              <a:lnSpc>
                <a:spcPct val="85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else {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sumsByTown.put(town, income);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(String key : sumsByTown.keySet()) {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System.out.println(key + " -&gt; " 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sumsByTown.get(key)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4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https://judge.softuni.bg/Contests/Practice/Index/264#6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33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Java 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statically-typed</a:t>
            </a:r>
            <a:r>
              <a:rPr lang="en-US" sz="3200" dirty="0"/>
              <a:t> language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Java programs 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Program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r>
              <a:rPr lang="en-US" sz="3200" dirty="0"/>
              <a:t> (variables, conditions, loops) are similar to C# / PHP / JavaScript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3200" dirty="0"/>
              <a:t> in Java hold sequences of elements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Java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collections</a:t>
            </a:r>
            <a:r>
              <a:rPr lang="en-US" sz="3200" dirty="0"/>
              <a:t>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sz="3200" dirty="0"/>
              <a:t> { key </a:t>
            </a:r>
            <a:r>
              <a:rPr lang="en-US" sz="3200" dirty="0">
                <a:sym typeface="Wingdings" panose="05000000000000000000" pitchFamily="2" charset="2"/>
              </a:rPr>
              <a:t> value }</a:t>
            </a: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in Java are class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instances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Java is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object-oriented language</a:t>
            </a:r>
            <a:r>
              <a:rPr lang="en-US" sz="3200" dirty="0"/>
              <a:t>: relies on objects, classes, interfaces, methods, etc.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46" y="1592727"/>
            <a:ext cx="2886066" cy="21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756" y="4559561"/>
            <a:ext cx="2886067" cy="1612639"/>
          </a:xfrm>
          <a:prstGeom prst="roundRect">
            <a:avLst>
              <a:gd name="adj" fmla="val 2373"/>
            </a:avLst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Technologies - Java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609600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722877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14087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 is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statically-typed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object-oriented </a:t>
            </a:r>
            <a:r>
              <a:rPr lang="en-US" dirty="0"/>
              <a:t>programming language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Very similar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Variables’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</a:t>
            </a:r>
            <a:r>
              <a:rPr lang="en-US" dirty="0"/>
              <a:t> cannot be changed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In contrast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 where: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Code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compiled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Types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dynamic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Welcome to Java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59" y="2057400"/>
            <a:ext cx="3278613" cy="40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0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in Java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14912" y="2080187"/>
            <a:ext cx="10159002" cy="3939613"/>
            <a:chOff x="1014912" y="1465738"/>
            <a:chExt cx="10159002" cy="3939613"/>
          </a:xfrm>
        </p:grpSpPr>
        <p:sp>
          <p:nvSpPr>
            <p:cNvPr id="5" name="Text Placeholder 5"/>
            <p:cNvSpPr txBox="1">
              <a:spLocks/>
            </p:cNvSpPr>
            <p:nvPr/>
          </p:nvSpPr>
          <p:spPr>
            <a:xfrm>
              <a:off x="1014912" y="2232587"/>
              <a:ext cx="10159002" cy="31727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lvl="1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public class HelloJava {</a:t>
              </a:r>
            </a:p>
            <a:p>
              <a:pPr marL="0" lvl="1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</a:t>
              </a:r>
              <a:r>
                <a:rPr lang="it-IT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public static void main(String[] args)</a:t>
              </a: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{</a:t>
              </a:r>
            </a:p>
            <a:p>
              <a:pPr marL="0" lvl="1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  System.out.println("Hello Java!");</a:t>
              </a:r>
            </a:p>
            <a:p>
              <a:pPr marL="0" lvl="1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}</a:t>
              </a:r>
            </a:p>
            <a:p>
              <a:pPr marL="0" lvl="1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1014912" y="1465738"/>
              <a:ext cx="10159002" cy="7668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lvl="1" indent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HelloJava.java</a:t>
              </a:r>
            </a:p>
          </p:txBody>
        </p:sp>
      </p:grp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453457" y="584200"/>
            <a:ext cx="4146155" cy="1383639"/>
          </a:xfrm>
          <a:prstGeom prst="wedgeRoundRectCallout">
            <a:avLst>
              <a:gd name="adj1" fmla="val -64879"/>
              <a:gd name="adj2" fmla="val 6280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HelloJava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class always stays in a file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HelloJava.java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075612" y="2313636"/>
            <a:ext cx="2590800" cy="1066800"/>
          </a:xfrm>
          <a:prstGeom prst="wedgeRoundRectCallout">
            <a:avLst>
              <a:gd name="adj1" fmla="val -104043"/>
              <a:gd name="adj2" fmla="val 39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stays on the same line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295943" y="4886960"/>
            <a:ext cx="3505200" cy="990600"/>
          </a:xfrm>
          <a:prstGeom prst="wedgeRoundRectCallout">
            <a:avLst>
              <a:gd name="adj1" fmla="val 405"/>
              <a:gd name="adj2" fmla="val -12578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Program entry point: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main()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method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48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install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 8 SDK </a:t>
            </a:r>
            <a:r>
              <a:rPr lang="en-US" dirty="0"/>
              <a:t>(JDK 8)</a:t>
            </a:r>
          </a:p>
          <a:p>
            <a:pPr lvl="1"/>
            <a:r>
              <a:rPr lang="en-US" dirty="0">
                <a:hlinkClick r:id="rId2"/>
              </a:rPr>
              <a:t>http://oracle.com/technetwork/java/javase/downloads/</a:t>
            </a:r>
            <a:endParaRPr lang="en-US" dirty="0"/>
          </a:p>
          <a:p>
            <a:pPr lvl="1"/>
            <a:r>
              <a:rPr lang="en-US" dirty="0"/>
              <a:t>Provides runtime environment (JRE) + compilers + tools</a:t>
            </a:r>
          </a:p>
          <a:p>
            <a:pPr>
              <a:spcBef>
                <a:spcPts val="24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JRE</a:t>
            </a:r>
            <a:r>
              <a:rPr lang="en-US" dirty="0"/>
              <a:t> (Java Runtime Environment)</a:t>
            </a:r>
          </a:p>
          <a:p>
            <a:pPr lvl="1"/>
            <a:r>
              <a:rPr lang="en-US" dirty="0">
                <a:hlinkClick r:id="rId3"/>
              </a:rPr>
              <a:t>https://java.com/en/download/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JRE is for end-users,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devs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Developers</a:t>
            </a:r>
            <a:r>
              <a:rPr lang="en-US" dirty="0"/>
              <a:t>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 JDK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Java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913" y="3505200"/>
            <a:ext cx="4848500" cy="27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1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130" y="1813219"/>
            <a:ext cx="6929043" cy="44286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323555" cy="557035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noProof="1"/>
              <a:t>JetBrains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IntelliJ IDEA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Powerful Java IDE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Community</a:t>
            </a:r>
            <a:r>
              <a:rPr lang="en-US" dirty="0"/>
              <a:t> edition (free)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Ultimate</a:t>
            </a:r>
            <a:r>
              <a:rPr lang="en-US" dirty="0"/>
              <a:t> edition (commercial)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IntelliJ IDEA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12" y="1813219"/>
            <a:ext cx="6893561" cy="4428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1057" r="3084" b="42949"/>
          <a:stretch/>
        </p:blipFill>
        <p:spPr>
          <a:xfrm>
            <a:off x="7081934" y="5071463"/>
            <a:ext cx="4301413" cy="875247"/>
          </a:xfrm>
          <a:prstGeom prst="roundRect">
            <a:avLst>
              <a:gd name="adj" fmla="val 5330"/>
            </a:avLst>
          </a:prstGeom>
        </p:spPr>
      </p:pic>
    </p:spTree>
    <p:extLst>
      <p:ext uri="{BB962C8B-B14F-4D97-AF65-F5344CB8AC3E}">
        <p14:creationId xmlns:p14="http://schemas.microsoft.com/office/powerpoint/2010/main" val="2936859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Basic Syntax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Variables, Operators</a:t>
            </a:r>
          </a:p>
        </p:txBody>
      </p:sp>
      <p:pic>
        <p:nvPicPr>
          <p:cNvPr id="1026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46" y="914400"/>
            <a:ext cx="6261732" cy="3505200"/>
          </a:xfrm>
          <a:prstGeom prst="rect">
            <a:avLst/>
          </a:prstGeom>
          <a:noFill/>
          <a:effectLst>
            <a:glow>
              <a:schemeClr val="tx1">
                <a:alpha val="40000"/>
              </a:schemeClr>
            </a:glow>
            <a:outerShdw blurRad="25400" dir="5400000" sx="101000" sy="101000" algn="ctr" rotWithShape="0">
              <a:schemeClr val="tx1">
                <a:alpha val="0"/>
              </a:scheme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935608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3436</Words>
  <Application>Microsoft Office PowerPoint</Application>
  <PresentationFormat>Custom</PresentationFormat>
  <Paragraphs>478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Java Syntax</vt:lpstr>
      <vt:lpstr>Table of Contents</vt:lpstr>
      <vt:lpstr>Have a Question?</vt:lpstr>
      <vt:lpstr>Welcome to Java!</vt:lpstr>
      <vt:lpstr>Welcome to Java</vt:lpstr>
      <vt:lpstr>Hello World in Java</vt:lpstr>
      <vt:lpstr>Installing Java</vt:lpstr>
      <vt:lpstr>IntelliJ IDEA</vt:lpstr>
      <vt:lpstr>Basic Syntax</vt:lpstr>
      <vt:lpstr>Variables and Operators in Java</vt:lpstr>
      <vt:lpstr>Problem: Sum Two Numbers</vt:lpstr>
      <vt:lpstr>Conditional Statements</vt:lpstr>
      <vt:lpstr>Conditions: if-else Statement</vt:lpstr>
      <vt:lpstr>Problem: Three Integers Sum</vt:lpstr>
      <vt:lpstr>Solution: Three Integers Sum</vt:lpstr>
      <vt:lpstr>Solution: Three Integers Sum (2)</vt:lpstr>
      <vt:lpstr>The switch-case Statement</vt:lpstr>
      <vt:lpstr>Loops</vt:lpstr>
      <vt:lpstr>Loops: for, while, do-while, …</vt:lpstr>
      <vt:lpstr>Problem: Sum N Integers in Java</vt:lpstr>
      <vt:lpstr>Methods in Java</vt:lpstr>
      <vt:lpstr>Objects and Classes</vt:lpstr>
      <vt:lpstr>Objects</vt:lpstr>
      <vt:lpstr>Defining Classes</vt:lpstr>
      <vt:lpstr>Strings</vt:lpstr>
      <vt:lpstr>Strings</vt:lpstr>
      <vt:lpstr>Strings – Examples</vt:lpstr>
      <vt:lpstr>Strings – Examples (2)</vt:lpstr>
      <vt:lpstr>Collections</vt:lpstr>
      <vt:lpstr>Arrays in Java</vt:lpstr>
      <vt:lpstr>Processing Array Elements</vt:lpstr>
      <vt:lpstr>Problem: Largest 3 Numbers</vt:lpstr>
      <vt:lpstr>Solution: Largest 3 Numbers</vt:lpstr>
      <vt:lpstr>Collections: ArrayList&lt;String&gt;</vt:lpstr>
      <vt:lpstr>Collections: ArrayList&lt;Integer&gt;</vt:lpstr>
      <vt:lpstr>HashSet&lt;E&gt; and TreeSet&lt;E&gt;</vt:lpstr>
      <vt:lpstr>Collections: Maps in Java</vt:lpstr>
      <vt:lpstr>HashMap&lt;K, V&gt; – Examples</vt:lpstr>
      <vt:lpstr>TreeMap&lt;K, V&gt; – Examples</vt:lpstr>
      <vt:lpstr>Problem: Sums by Town</vt:lpstr>
      <vt:lpstr>Solution: Sums by Town</vt:lpstr>
      <vt:lpstr>Summary</vt:lpstr>
      <vt:lpstr>Software Technologies - Java Syntax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Java: Syntax, Basic Web</dc:title>
  <dc:subject>HTML, CSS and JavaScript Course</dc:subject>
  <dc:creator/>
  <cp:keywords>Java, variables, methods, loops, objects, classes, arrays, collections, sets, maps,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2018-03-31T20:57:52Z</dcterms:modified>
  <cp:category>Java, back-end,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